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4"/>
  </p:sldMasterIdLst>
  <p:sldIdLst>
    <p:sldId id="257" r:id="rId5"/>
    <p:sldId id="261" r:id="rId6"/>
    <p:sldId id="263" r:id="rId7"/>
    <p:sldId id="262" r:id="rId8"/>
    <p:sldId id="265" r:id="rId9"/>
    <p:sldId id="270" r:id="rId10"/>
    <p:sldId id="271" r:id="rId11"/>
    <p:sldId id="272" r:id="rId12"/>
    <p:sldId id="273" r:id="rId13"/>
    <p:sldId id="274" r:id="rId14"/>
    <p:sldId id="275" r:id="rId15"/>
    <p:sldId id="266" r:id="rId16"/>
    <p:sldId id="267" r:id="rId17"/>
    <p:sldId id="268" r:id="rId18"/>
    <p:sldId id="276" r:id="rId19"/>
    <p:sldId id="277" r:id="rId20"/>
    <p:sldId id="278" r:id="rId21"/>
    <p:sldId id="269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00" autoAdjust="0"/>
  </p:normalViewPr>
  <p:slideViewPr>
    <p:cSldViewPr snapToGrid="0">
      <p:cViewPr>
        <p:scale>
          <a:sx n="108" d="100"/>
          <a:sy n="108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95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558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105713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4184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52797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85588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19738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060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17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977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55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6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37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88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61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69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25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ottzanevra/fastai-live-video-logo-obfusca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irctic/icevision" TargetMode="External"/><Relationship Id="rId2" Type="http://schemas.openxmlformats.org/officeDocument/2006/relationships/hyperlink" Target="https://pypi.org/project/labelIm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ocodataset/cocoapi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0993" y="2046558"/>
            <a:ext cx="5279744" cy="1630907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FASTAI Live video logo obfuscation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0097" y="3677465"/>
            <a:ext cx="5120640" cy="1126644"/>
          </a:xfrm>
        </p:spPr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Cat Tensors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Scott </a:t>
            </a:r>
            <a:r>
              <a:rPr lang="en-US" dirty="0" err="1">
                <a:solidFill>
                  <a:schemeClr val="bg1"/>
                </a:solidFill>
              </a:rPr>
              <a:t>Zanevra</a:t>
            </a:r>
            <a:r>
              <a:rPr lang="en-US" dirty="0">
                <a:solidFill>
                  <a:schemeClr val="bg1"/>
                </a:solidFill>
              </a:rPr>
              <a:t>, Isaac Powell, Deyan Zafirov (Deki), </a:t>
            </a:r>
            <a:r>
              <a:rPr lang="en-US" dirty="0" err="1">
                <a:solidFill>
                  <a:schemeClr val="bg1"/>
                </a:solidFill>
              </a:rPr>
              <a:t>Naziah</a:t>
            </a:r>
            <a:r>
              <a:rPr lang="en-US" dirty="0">
                <a:solidFill>
                  <a:schemeClr val="bg1"/>
                </a:solidFill>
              </a:rPr>
              <a:t> Siddique, Moji </a:t>
            </a:r>
            <a:r>
              <a:rPr lang="en-US" dirty="0" err="1">
                <a:solidFill>
                  <a:schemeClr val="bg1"/>
                </a:solidFill>
              </a:rPr>
              <a:t>Ghadimi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110F1-393E-4478-94BE-D249A66F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Step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EE37B9-589A-444A-AA47-37A760D0C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189151"/>
            <a:ext cx="8596312" cy="3824310"/>
          </a:xfrm>
        </p:spPr>
      </p:pic>
    </p:spTree>
    <p:extLst>
      <p:ext uri="{BB962C8B-B14F-4D97-AF65-F5344CB8AC3E}">
        <p14:creationId xmlns:p14="http://schemas.microsoft.com/office/powerpoint/2010/main" val="4128751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8AB0F-49AB-4923-96EA-1620A432E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Step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85CB2-3789-4FD3-9005-1AFE76BCD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Here we remove the weight decay</a:t>
            </a:r>
          </a:p>
          <a:p>
            <a:r>
              <a:rPr lang="en-AU" dirty="0"/>
              <a:t>It’s recommended that the user set the learning rate manually to the largest possible value (that won’t deteriorate the validation loss of the previous step)</a:t>
            </a:r>
          </a:p>
          <a:p>
            <a:r>
              <a:rPr lang="en-AU" dirty="0"/>
              <a:t>The same </a:t>
            </a:r>
            <a:r>
              <a:rPr lang="en-AU" dirty="0" err="1"/>
              <a:t>Callbacks</a:t>
            </a:r>
            <a:r>
              <a:rPr lang="en-AU" dirty="0"/>
              <a:t> are used as Step 1, to drop the learning rate by a factor of 6, after 15 epochs without progress, and to stop after 25 epochs without progress</a:t>
            </a:r>
          </a:p>
          <a:p>
            <a:r>
              <a:rPr lang="en-AU" dirty="0"/>
              <a:t>Implementing these 3 steps improved Model 3 (YOLOv5) more so over Model 1 (</a:t>
            </a:r>
            <a:r>
              <a:rPr lang="en-AU" dirty="0" err="1"/>
              <a:t>Retinanet</a:t>
            </a:r>
            <a:r>
              <a:rPr lang="en-AU" dirty="0"/>
              <a:t>), however we will still compare the two models</a:t>
            </a:r>
          </a:p>
        </p:txBody>
      </p:sp>
    </p:spTree>
    <p:extLst>
      <p:ext uri="{BB962C8B-B14F-4D97-AF65-F5344CB8AC3E}">
        <p14:creationId xmlns:p14="http://schemas.microsoft.com/office/powerpoint/2010/main" val="3936260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76B09-CDB7-4058-89D0-EA23DF882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Model 1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74402-ADA0-4E8C-8AC2-BD58EF9B5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87" y="1631671"/>
            <a:ext cx="8596668" cy="3880773"/>
          </a:xfrm>
        </p:spPr>
        <p:txBody>
          <a:bodyPr/>
          <a:lstStyle/>
          <a:p>
            <a:r>
              <a:rPr lang="en-AU" dirty="0"/>
              <a:t>Model 1 accurately detected the Nike swoosh logo on </a:t>
            </a:r>
            <a:r>
              <a:rPr lang="en-AU" dirty="0" err="1"/>
              <a:t>Naziah’s</a:t>
            </a:r>
            <a:r>
              <a:rPr lang="en-AU" dirty="0"/>
              <a:t> jumper, then blurring it, whilst also detecting it on the orange box, but not blurring it</a:t>
            </a:r>
          </a:p>
          <a:p>
            <a:endParaRPr lang="en-AU" dirty="0"/>
          </a:p>
        </p:txBody>
      </p:sp>
      <p:pic>
        <p:nvPicPr>
          <p:cNvPr id="5" name="Picture 4" descr="A picture containing text, indoor, electronics, display&#10;&#10;Description automatically generated">
            <a:extLst>
              <a:ext uri="{FF2B5EF4-FFF2-40B4-BE49-F238E27FC236}">
                <a16:creationId xmlns:a16="http://schemas.microsoft.com/office/drawing/2014/main" id="{B800028E-664F-41B3-B9BF-56863C162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541" y="2366886"/>
            <a:ext cx="7185783" cy="449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0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18F76-2601-487F-91AA-6FD189759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902AB-4253-4BA5-A3A0-9F760C5E6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AU" dirty="0"/>
              <a:t>Although using Model 1 was not entirely accurate in detecting only humans, it still provides a good proof of concept (here it ascribes a higher value to the mannequin)</a:t>
            </a: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0008432-F4E5-4EC6-801E-6FC4A2481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197" y="2413000"/>
            <a:ext cx="7112001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107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E6743-5DCE-44B4-9F03-B58DC2E8D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729DA-21F2-4A4B-8879-200A1BCF4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1002"/>
            <a:ext cx="8596668" cy="3880773"/>
          </a:xfrm>
        </p:spPr>
        <p:txBody>
          <a:bodyPr/>
          <a:lstStyle/>
          <a:p>
            <a:r>
              <a:rPr lang="en-AU" dirty="0"/>
              <a:t>In this example, using Model 1, our model is able to detect the Nike text and ‘swoosh’ logo. Again, the orange box is still unblurred</a:t>
            </a:r>
          </a:p>
          <a:p>
            <a:endParaRPr lang="en-AU" dirty="0"/>
          </a:p>
        </p:txBody>
      </p:sp>
      <p:pic>
        <p:nvPicPr>
          <p:cNvPr id="5" name="Picture 4" descr="A picture containing text, monitor, electronics, indoor&#10;&#10;Description automatically generated">
            <a:extLst>
              <a:ext uri="{FF2B5EF4-FFF2-40B4-BE49-F238E27FC236}">
                <a16:creationId xmlns:a16="http://schemas.microsoft.com/office/drawing/2014/main" id="{CF709E77-A9D9-4D0B-8E58-7E5CBF460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252" y="2151529"/>
            <a:ext cx="7510630" cy="469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19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107D-B845-4541-80FC-CB7D873A4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Model 3 examples</a:t>
            </a:r>
          </a:p>
        </p:txBody>
      </p:sp>
      <p:pic>
        <p:nvPicPr>
          <p:cNvPr id="7" name="Content Placeholder 6" descr="A person wearing a hoodie&#10;&#10;Description automatically generated with low confidence">
            <a:extLst>
              <a:ext uri="{FF2B5EF4-FFF2-40B4-BE49-F238E27FC236}">
                <a16:creationId xmlns:a16="http://schemas.microsoft.com/office/drawing/2014/main" id="{845E12B5-5644-479B-A8BB-F073453F1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7438" y="2160588"/>
            <a:ext cx="6897162" cy="3881437"/>
          </a:xfrm>
        </p:spPr>
      </p:pic>
    </p:spTree>
    <p:extLst>
      <p:ext uri="{BB962C8B-B14F-4D97-AF65-F5344CB8AC3E}">
        <p14:creationId xmlns:p14="http://schemas.microsoft.com/office/powerpoint/2010/main" val="1357066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C0754-E32F-455C-815D-3B6DAF8A7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continued</a:t>
            </a:r>
          </a:p>
        </p:txBody>
      </p:sp>
      <p:pic>
        <p:nvPicPr>
          <p:cNvPr id="7" name="Content Placeholder 6" descr="A picture containing text, person, wall, indoor&#10;&#10;Description automatically generated">
            <a:extLst>
              <a:ext uri="{FF2B5EF4-FFF2-40B4-BE49-F238E27FC236}">
                <a16:creationId xmlns:a16="http://schemas.microsoft.com/office/drawing/2014/main" id="{99548DCA-C02A-4347-9174-FA3DA2260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24" y="2162698"/>
            <a:ext cx="6906589" cy="3877216"/>
          </a:xfrm>
        </p:spPr>
      </p:pic>
    </p:spTree>
    <p:extLst>
      <p:ext uri="{BB962C8B-B14F-4D97-AF65-F5344CB8AC3E}">
        <p14:creationId xmlns:p14="http://schemas.microsoft.com/office/powerpoint/2010/main" val="3498256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0108C-FEE1-4630-A09B-8E219D67E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continued</a:t>
            </a:r>
          </a:p>
        </p:txBody>
      </p:sp>
      <p:pic>
        <p:nvPicPr>
          <p:cNvPr id="7" name="Content Placeholder 6" descr="A picture containing text, orange&#10;&#10;Description automatically generated">
            <a:extLst>
              <a:ext uri="{FF2B5EF4-FFF2-40B4-BE49-F238E27FC236}">
                <a16:creationId xmlns:a16="http://schemas.microsoft.com/office/drawing/2014/main" id="{FD2C87EF-60CF-44E3-BF80-6FF9B2536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24" y="2162698"/>
            <a:ext cx="6906589" cy="3877216"/>
          </a:xfrm>
        </p:spPr>
      </p:pic>
    </p:spTree>
    <p:extLst>
      <p:ext uri="{BB962C8B-B14F-4D97-AF65-F5344CB8AC3E}">
        <p14:creationId xmlns:p14="http://schemas.microsoft.com/office/powerpoint/2010/main" val="2387293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9D990-585C-4F7D-907D-C16FF5423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 and other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BCF25-4889-4D52-803F-F2553FF85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70000"/>
            <a:ext cx="8596668" cy="3880773"/>
          </a:xfrm>
        </p:spPr>
        <p:txBody>
          <a:bodyPr/>
          <a:lstStyle/>
          <a:p>
            <a:r>
              <a:rPr lang="en-AU" dirty="0"/>
              <a:t>A possible limitation to the data was noted in this example. The model  ascribes a higher value to the mannequin in a jacket (thinking it’s a person). This could indicate bias in the data because </a:t>
            </a:r>
            <a:r>
              <a:rPr lang="en-AU" dirty="0" err="1"/>
              <a:t>Naziah</a:t>
            </a:r>
            <a:r>
              <a:rPr lang="en-AU" dirty="0"/>
              <a:t> wears a headscarf, whilst the dataset doesn’t account for that.</a:t>
            </a: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F4620D6-C66B-4C90-A914-83D0A891E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133" y="2511666"/>
            <a:ext cx="6954135" cy="434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735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5A869-4DF1-49D9-BA8B-5195819F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 and other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B9988-819F-4FE4-A127-1F953BF43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0395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AU" dirty="0"/>
          </a:p>
          <a:p>
            <a:r>
              <a:rPr lang="en-AU" dirty="0"/>
              <a:t>Older dataset had people in positions where they weren’t facing the camera</a:t>
            </a:r>
          </a:p>
          <a:p>
            <a:r>
              <a:rPr lang="en-AU" dirty="0"/>
              <a:t>New dataset, we labelled the people wearing Nike branded clothing; lead to improved accuracy</a:t>
            </a:r>
          </a:p>
          <a:p>
            <a:r>
              <a:rPr lang="en-AU" dirty="0" err="1"/>
              <a:t>Github</a:t>
            </a:r>
            <a:r>
              <a:rPr lang="en-AU" dirty="0"/>
              <a:t> repo: </a:t>
            </a:r>
            <a:r>
              <a:rPr lang="en-AU" dirty="0">
                <a:hlinkClick r:id="rId2"/>
              </a:rPr>
              <a:t>https://github.com/scottzanevra/fastai-live-video-logo-obfuscation</a:t>
            </a:r>
            <a:endParaRPr lang="en-AU" dirty="0"/>
          </a:p>
          <a:p>
            <a:r>
              <a:rPr lang="en-AU" dirty="0"/>
              <a:t>Either open the zipped file in our submission, or go through the </a:t>
            </a:r>
            <a:r>
              <a:rPr lang="en-AU" dirty="0" err="1"/>
              <a:t>Github</a:t>
            </a:r>
            <a:r>
              <a:rPr lang="en-AU" dirty="0"/>
              <a:t> link</a:t>
            </a:r>
          </a:p>
          <a:p>
            <a:r>
              <a:rPr lang="en-AU" dirty="0"/>
              <a:t>Make sure to read the README.md file first </a:t>
            </a:r>
          </a:p>
        </p:txBody>
      </p:sp>
    </p:spTree>
    <p:extLst>
      <p:ext uri="{BB962C8B-B14F-4D97-AF65-F5344CB8AC3E}">
        <p14:creationId xmlns:p14="http://schemas.microsoft.com/office/powerpoint/2010/main" val="53396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oad, outdoor, auto racing&#10;&#10;Description automatically generated">
            <a:extLst>
              <a:ext uri="{FF2B5EF4-FFF2-40B4-BE49-F238E27FC236}">
                <a16:creationId xmlns:a16="http://schemas.microsoft.com/office/drawing/2014/main" id="{C3D31F25-3C79-42ED-86E7-06437A3B26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2" r="13820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Project Objective &amp; Problem 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EACF4-4A2D-4388-9025-9F4877FDD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793" y="1752600"/>
            <a:ext cx="4763557" cy="4778830"/>
          </a:xfrm>
        </p:spPr>
        <p:txBody>
          <a:bodyPr>
            <a:normAutofit fontScale="85000" lnSpcReduction="10000"/>
          </a:bodyPr>
          <a:lstStyle/>
          <a:p>
            <a:r>
              <a:rPr lang="en-AU" dirty="0"/>
              <a:t>Project aims to </a:t>
            </a:r>
            <a:r>
              <a:rPr lang="en-AU" b="1" dirty="0"/>
              <a:t>DETECT </a:t>
            </a:r>
            <a:r>
              <a:rPr lang="en-AU" dirty="0"/>
              <a:t>and </a:t>
            </a:r>
            <a:r>
              <a:rPr lang="en-AU" b="1" dirty="0"/>
              <a:t>OBFUSCATE </a:t>
            </a:r>
            <a:r>
              <a:rPr lang="en-AU" dirty="0"/>
              <a:t>a brand logo from clothing in a live video feed</a:t>
            </a:r>
          </a:p>
          <a:p>
            <a:r>
              <a:rPr lang="en-AU" dirty="0"/>
              <a:t>Many movies, TV shows, music videos, and other visual media tend to blur out or remove logos of certain companies</a:t>
            </a:r>
          </a:p>
          <a:p>
            <a:r>
              <a:rPr lang="en-AU" dirty="0"/>
              <a:t>This is widely known as </a:t>
            </a:r>
            <a:r>
              <a:rPr lang="en-AU" b="1" dirty="0"/>
              <a:t>product displacement</a:t>
            </a:r>
          </a:p>
          <a:p>
            <a:r>
              <a:rPr lang="en-AU" dirty="0"/>
              <a:t>For example: Dale Earnhardt Jr’s #8 Chevrolet Monte Carlo was used in the animated film Cars with the beer advertising removed</a:t>
            </a:r>
          </a:p>
          <a:p>
            <a:r>
              <a:rPr lang="en-AU" dirty="0"/>
              <a:t>Keep in mind: when a product or service of a brand is included in video media, this is a form of advertising</a:t>
            </a:r>
          </a:p>
          <a:p>
            <a:r>
              <a:rPr lang="en-AU" dirty="0"/>
              <a:t>Producers would expect payment from the brand for this advertising </a:t>
            </a:r>
          </a:p>
          <a:p>
            <a:r>
              <a:rPr lang="en-AU" dirty="0"/>
              <a:t>But if the brand refuses, then the producers can blur or remove the logo of the brand</a:t>
            </a:r>
          </a:p>
        </p:txBody>
      </p:sp>
      <p:cxnSp>
        <p:nvCxnSpPr>
          <p:cNvPr id="13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E4D9B-97E3-49F3-A510-B87F8DF2B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AU" dirty="0"/>
              <a:t>General Idea</a:t>
            </a:r>
          </a:p>
        </p:txBody>
      </p:sp>
      <p:pic>
        <p:nvPicPr>
          <p:cNvPr id="5" name="Picture 4" descr="A person wearing a white shirt&#10;&#10;Description automatically generated with medium confidence">
            <a:extLst>
              <a:ext uri="{FF2B5EF4-FFF2-40B4-BE49-F238E27FC236}">
                <a16:creationId xmlns:a16="http://schemas.microsoft.com/office/drawing/2014/main" id="{D51C7135-71B6-4538-ABF0-76482874C2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6" r="11828" b="1"/>
          <a:stretch/>
        </p:blipFill>
        <p:spPr>
          <a:xfrm>
            <a:off x="677334" y="2159331"/>
            <a:ext cx="3144597" cy="388236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C6B24-9E22-491C-8161-030B1FF89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160" y="2160589"/>
            <a:ext cx="52078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1500" dirty="0"/>
              <a:t>The idea is to:</a:t>
            </a:r>
          </a:p>
          <a:p>
            <a:pPr lvl="1">
              <a:lnSpc>
                <a:spcPct val="90000"/>
              </a:lnSpc>
            </a:pPr>
            <a:r>
              <a:rPr lang="en-AU" sz="1500" dirty="0"/>
              <a:t>Detect a logo on items of clothing</a:t>
            </a:r>
          </a:p>
          <a:p>
            <a:pPr lvl="1">
              <a:lnSpc>
                <a:spcPct val="90000"/>
              </a:lnSpc>
            </a:pPr>
            <a:r>
              <a:rPr lang="en-AU" sz="1500" dirty="0"/>
              <a:t>Determine whether a person is wearing the clothing</a:t>
            </a:r>
          </a:p>
          <a:p>
            <a:pPr lvl="1">
              <a:lnSpc>
                <a:spcPct val="90000"/>
              </a:lnSpc>
            </a:pPr>
            <a:r>
              <a:rPr lang="en-AU" sz="1500" dirty="0"/>
              <a:t>If they are, then the logo is blurred</a:t>
            </a:r>
          </a:p>
          <a:p>
            <a:pPr lvl="1">
              <a:lnSpc>
                <a:spcPct val="90000"/>
              </a:lnSpc>
            </a:pPr>
            <a:r>
              <a:rPr lang="en-AU" sz="1500" dirty="0"/>
              <a:t>If the logo is not on a person, then it won’t be blurred</a:t>
            </a:r>
          </a:p>
          <a:p>
            <a:pPr lvl="1">
              <a:lnSpc>
                <a:spcPct val="90000"/>
              </a:lnSpc>
            </a:pPr>
            <a:r>
              <a:rPr lang="en-AU" sz="1500" dirty="0"/>
              <a:t>Apply this idea to a live video (webcam) stream</a:t>
            </a:r>
          </a:p>
          <a:p>
            <a:pPr>
              <a:lnSpc>
                <a:spcPct val="90000"/>
              </a:lnSpc>
            </a:pPr>
            <a:r>
              <a:rPr lang="en-AU" sz="1500" b="1" dirty="0"/>
              <a:t>Our brand logo of choice is the Nike ‘swoosh’ logo</a:t>
            </a:r>
          </a:p>
          <a:p>
            <a:pPr>
              <a:lnSpc>
                <a:spcPct val="90000"/>
              </a:lnSpc>
            </a:pPr>
            <a:r>
              <a:rPr lang="en-AU" sz="1500" dirty="0"/>
              <a:t>It is ubiquitous enough that it is easily recognisable and was easier to find a dataset compared to other logos (for example: AWS) </a:t>
            </a:r>
          </a:p>
          <a:p>
            <a:pPr lvl="1">
              <a:lnSpc>
                <a:spcPct val="90000"/>
              </a:lnSpc>
            </a:pPr>
            <a:endParaRPr lang="en-AU" sz="1500" dirty="0"/>
          </a:p>
        </p:txBody>
      </p:sp>
    </p:spTree>
    <p:extLst>
      <p:ext uri="{BB962C8B-B14F-4D97-AF65-F5344CB8AC3E}">
        <p14:creationId xmlns:p14="http://schemas.microsoft.com/office/powerpoint/2010/main" val="328367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06AC63FD-871E-4FF8-9672-7CF81B4D4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755" y="1153897"/>
            <a:ext cx="10285995" cy="308970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C8FDF9-94E7-4A9D-ACF8-4119F5180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Workflow Approach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1CAF204-ACBF-4A24-A5B1-8F6065CB3CE0}"/>
              </a:ext>
            </a:extLst>
          </p:cNvPr>
          <p:cNvSpPr txBox="1">
            <a:spLocks/>
          </p:cNvSpPr>
          <p:nvPr/>
        </p:nvSpPr>
        <p:spPr>
          <a:xfrm>
            <a:off x="477309" y="4243605"/>
            <a:ext cx="9217024" cy="2346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The basic idea is:</a:t>
            </a:r>
          </a:p>
          <a:p>
            <a:pPr lvl="1"/>
            <a:r>
              <a:rPr lang="en-AU" dirty="0"/>
              <a:t>Train an object detection model to recognise the Nike logo</a:t>
            </a:r>
          </a:p>
          <a:p>
            <a:pPr lvl="1"/>
            <a:r>
              <a:rPr lang="en-AU" dirty="0"/>
              <a:t>Detect the logo and obfuscate it</a:t>
            </a:r>
          </a:p>
          <a:p>
            <a:pPr lvl="1"/>
            <a:r>
              <a:rPr lang="en-AU" dirty="0"/>
              <a:t>Train another object detection model to recognise people</a:t>
            </a:r>
          </a:p>
          <a:p>
            <a:pPr lvl="1"/>
            <a:r>
              <a:rPr lang="en-AU" dirty="0"/>
              <a:t>Then do two inferences for a given image</a:t>
            </a:r>
          </a:p>
          <a:p>
            <a:pPr lvl="1"/>
            <a:r>
              <a:rPr lang="en-AU" dirty="0"/>
              <a:t>Combine the models, and train a single model that can detect two labels </a:t>
            </a:r>
          </a:p>
          <a:p>
            <a:pPr lvl="2"/>
            <a:r>
              <a:rPr lang="en-AU" dirty="0"/>
              <a:t>Detect people wearing the logo and obfuscate it</a:t>
            </a:r>
          </a:p>
          <a:p>
            <a:pPr lvl="1"/>
            <a:r>
              <a:rPr lang="en-AU" dirty="0"/>
              <a:t>Apply this all to live video; someone wearing a Nike shirt will have the logo blurred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949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DA06D-5F75-493F-B2D5-78F5113A9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77625"/>
            <a:ext cx="8596668" cy="1320800"/>
          </a:xfrm>
        </p:spPr>
        <p:txBody>
          <a:bodyPr/>
          <a:lstStyle/>
          <a:p>
            <a:r>
              <a:rPr lang="en-AU" dirty="0"/>
              <a:t>Our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97898-AD86-4E24-84C7-2F5396985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138025"/>
            <a:ext cx="9456481" cy="5641942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Extrapolating from the previous slide, our process on getting from training a model, to detect the Nike logo, to blurring it via a live video stream, took the following form:</a:t>
            </a:r>
          </a:p>
          <a:p>
            <a:pPr lvl="1"/>
            <a:r>
              <a:rPr lang="en-AU" dirty="0"/>
              <a:t>Firstly, used the Bing search API to download the Nike logo on jumpers, shoes, t-shirts and any other clothing</a:t>
            </a:r>
          </a:p>
          <a:p>
            <a:pPr lvl="1"/>
            <a:r>
              <a:rPr lang="en-AU" dirty="0"/>
              <a:t>Annotated the Nike ‘swoosh’, Nike word, and people, using the open source </a:t>
            </a:r>
            <a:r>
              <a:rPr lang="en-AU" dirty="0" err="1"/>
              <a:t>LabelImg</a:t>
            </a:r>
            <a:r>
              <a:rPr lang="en-AU" dirty="0"/>
              <a:t> tool (</a:t>
            </a:r>
            <a:r>
              <a:rPr lang="en-AU" dirty="0">
                <a:hlinkClick r:id="rId2"/>
              </a:rPr>
              <a:t>https://pypi.org/project/labelImg/</a:t>
            </a:r>
            <a:r>
              <a:rPr lang="en-AU" dirty="0"/>
              <a:t>) </a:t>
            </a:r>
          </a:p>
          <a:p>
            <a:pPr lvl="1"/>
            <a:r>
              <a:rPr lang="en-AU" dirty="0"/>
              <a:t>Investigate various Object Detection Framework’s to find the best one</a:t>
            </a:r>
          </a:p>
          <a:p>
            <a:pPr lvl="1"/>
            <a:r>
              <a:rPr lang="en-AU" dirty="0"/>
              <a:t>Selected the </a:t>
            </a:r>
            <a:r>
              <a:rPr lang="en-AU" dirty="0" err="1"/>
              <a:t>IceVision</a:t>
            </a:r>
            <a:r>
              <a:rPr lang="en-AU" dirty="0"/>
              <a:t> framework (</a:t>
            </a:r>
            <a:r>
              <a:rPr lang="en-AU" dirty="0">
                <a:hlinkClick r:id="rId3"/>
              </a:rPr>
              <a:t>https://github.com/airctic/icevision</a:t>
            </a:r>
            <a:r>
              <a:rPr lang="en-AU" dirty="0"/>
              <a:t>)</a:t>
            </a:r>
          </a:p>
          <a:p>
            <a:pPr lvl="1"/>
            <a:r>
              <a:rPr lang="en-AU" dirty="0"/>
              <a:t>Selected the COCO image dataset (</a:t>
            </a:r>
            <a:r>
              <a:rPr lang="en-AU" dirty="0">
                <a:hlinkClick r:id="rId4"/>
              </a:rPr>
              <a:t>https://github.com/cocodataset/cocoapi</a:t>
            </a:r>
            <a:r>
              <a:rPr lang="en-AU" dirty="0"/>
              <a:t>)</a:t>
            </a:r>
          </a:p>
          <a:p>
            <a:pPr lvl="2"/>
            <a:r>
              <a:rPr lang="en-AU" dirty="0"/>
              <a:t>Had to limit this to people only </a:t>
            </a:r>
          </a:p>
          <a:p>
            <a:pPr lvl="1"/>
            <a:r>
              <a:rPr lang="en-AU" dirty="0"/>
              <a:t>We then trained a model on the annotated image set, then validated on static images</a:t>
            </a:r>
          </a:p>
          <a:p>
            <a:pPr lvl="1"/>
            <a:r>
              <a:rPr lang="en-AU" dirty="0"/>
              <a:t>Calculated the percentage overlap between the Nike logo and the human</a:t>
            </a:r>
          </a:p>
          <a:p>
            <a:pPr lvl="2"/>
            <a:r>
              <a:rPr lang="en-AU" dirty="0"/>
              <a:t>Putting a bounding box around the human and the logo allowed us to blur the logo, where the overlap was true</a:t>
            </a:r>
          </a:p>
          <a:p>
            <a:pPr lvl="1"/>
            <a:r>
              <a:rPr lang="en-AU" dirty="0"/>
              <a:t>The webcam client was implemented to detect humans and the Nike ‘swoosh’ logo on them</a:t>
            </a:r>
          </a:p>
          <a:p>
            <a:pPr lvl="1"/>
            <a:r>
              <a:rPr lang="en-AU" dirty="0"/>
              <a:t>To detect humans (or objects) we trained multiple object-detection models using different model architecture: (1) </a:t>
            </a:r>
            <a:r>
              <a:rPr lang="en-AU" dirty="0" err="1"/>
              <a:t>RetinaNet</a:t>
            </a:r>
            <a:r>
              <a:rPr lang="en-AU" dirty="0"/>
              <a:t>, (2) </a:t>
            </a:r>
            <a:r>
              <a:rPr lang="en-AU" dirty="0" err="1"/>
              <a:t>EfficientDet</a:t>
            </a:r>
            <a:r>
              <a:rPr lang="en-AU" dirty="0"/>
              <a:t>, and (3) YOLOv5 (</a:t>
            </a:r>
            <a:r>
              <a:rPr lang="en-AU" dirty="0" err="1"/>
              <a:t>Ultralytics</a:t>
            </a:r>
            <a:r>
              <a:rPr lang="en-AU" dirty="0"/>
              <a:t>)</a:t>
            </a:r>
          </a:p>
          <a:p>
            <a:pPr lvl="1"/>
            <a:r>
              <a:rPr lang="en-AU" dirty="0"/>
              <a:t>From these 3 we could adjust certain parameters (such as the learning rate or number of epochs) to determine which performed the best</a:t>
            </a:r>
          </a:p>
          <a:p>
            <a:pPr lvl="1"/>
            <a:r>
              <a:rPr lang="en-AU" dirty="0"/>
              <a:t>Ultimately, we found that Model 1 and Model 3 were giving us better results, so refined these two, eventually sticking with Model 3 as our better model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8455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85B3-6383-49CF-85DC-033D86BE1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7" cy="1320800"/>
          </a:xfrm>
        </p:spPr>
        <p:txBody>
          <a:bodyPr>
            <a:normAutofit/>
          </a:bodyPr>
          <a:lstStyle/>
          <a:p>
            <a:r>
              <a:rPr lang="en-AU" dirty="0"/>
              <a:t>Configuring the training and validation datasets</a:t>
            </a:r>
          </a:p>
        </p:txBody>
      </p:sp>
      <p:sp>
        <p:nvSpPr>
          <p:cNvPr id="14" name="Isosceles Triangle 8">
            <a:extLst>
              <a:ext uri="{FF2B5EF4-FFF2-40B4-BE49-F238E27FC236}">
                <a16:creationId xmlns:a16="http://schemas.microsoft.com/office/drawing/2014/main" id="{98EE4960-6ED7-49B4-BEEE-A96A0C83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AD6BE0-7CF4-45CE-B843-4C5F07C42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3487"/>
          <a:stretch/>
        </p:blipFill>
        <p:spPr>
          <a:xfrm>
            <a:off x="649075" y="2158073"/>
            <a:ext cx="2625335" cy="38823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E73012-76D3-41AE-9319-5C9DE92CC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13123"/>
          <a:stretch/>
        </p:blipFill>
        <p:spPr>
          <a:xfrm>
            <a:off x="3470357" y="2159331"/>
            <a:ext cx="2625335" cy="388236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414431-45BE-431D-93A2-5968F449E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5880" y="2160589"/>
            <a:ext cx="2948121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Training with static images meant that we had to create bounding boxes to identify the person and the Nike logo</a:t>
            </a:r>
          </a:p>
          <a:p>
            <a:r>
              <a:rPr lang="en-US" dirty="0"/>
              <a:t>Initially, we placed a yellow box over the Nike logo once it was detected by the model</a:t>
            </a:r>
          </a:p>
          <a:p>
            <a:r>
              <a:rPr lang="en-US" dirty="0"/>
              <a:t>To get to this point, we applied augmentation and transformations to the training datasets</a:t>
            </a:r>
          </a:p>
        </p:txBody>
      </p:sp>
    </p:spTree>
    <p:extLst>
      <p:ext uri="{BB962C8B-B14F-4D97-AF65-F5344CB8AC3E}">
        <p14:creationId xmlns:p14="http://schemas.microsoft.com/office/powerpoint/2010/main" val="2103292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BFD14-D4B9-4850-B4D7-50615851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484" y="609600"/>
            <a:ext cx="2930518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Dataset augmentation and transformations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B2B78-5E9E-4D52-A231-AF012716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2" y="1043088"/>
            <a:ext cx="5630353" cy="1801712"/>
          </a:xfrm>
          <a:prstGeom prst="rect">
            <a:avLst/>
          </a:prstGeom>
        </p:spPr>
      </p:pic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7315DC0-6A8B-4369-A87B-F376AFC97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3484" y="2160589"/>
            <a:ext cx="2930517" cy="38807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augmentations are essential for our training and getting good results</a:t>
            </a:r>
          </a:p>
          <a:p>
            <a:r>
              <a:rPr lang="en-US" dirty="0"/>
              <a:t>IceVision comes with the Albumentations library for defining and executing transformations</a:t>
            </a:r>
          </a:p>
          <a:p>
            <a:r>
              <a:rPr lang="en-US" dirty="0"/>
              <a:t>Albumentation’s default </a:t>
            </a:r>
            <a:r>
              <a:rPr lang="en-US" dirty="0" err="1"/>
              <a:t>aug_tfms</a:t>
            </a:r>
            <a:r>
              <a:rPr lang="en-US" dirty="0"/>
              <a:t> randomly applies these transformations, such as rotation, cropping, horizontal flips, etc.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2DA473-12F3-48E4-863D-222DEBB62C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52" r="17436"/>
          <a:stretch/>
        </p:blipFill>
        <p:spPr>
          <a:xfrm>
            <a:off x="677333" y="3429000"/>
            <a:ext cx="5700173" cy="250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9F0D-7ED5-4455-A478-A3CE07A01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Training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47085-76BF-4E84-9DC3-D7E9F7BEF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61067"/>
            <a:ext cx="8596668" cy="4280295"/>
          </a:xfrm>
        </p:spPr>
        <p:txBody>
          <a:bodyPr/>
          <a:lstStyle/>
          <a:p>
            <a:r>
              <a:rPr lang="en-AU" dirty="0"/>
              <a:t>To train the models and test them, the notebooks </a:t>
            </a:r>
            <a:r>
              <a:rPr lang="en-AU" dirty="0" err="1"/>
              <a:t>train.ipynb</a:t>
            </a:r>
            <a:r>
              <a:rPr lang="en-AU" dirty="0"/>
              <a:t> and </a:t>
            </a:r>
            <a:r>
              <a:rPr lang="en-AU" dirty="0" err="1"/>
              <a:t>infer.ipynb</a:t>
            </a:r>
            <a:r>
              <a:rPr lang="en-AU" dirty="0"/>
              <a:t> (in “</a:t>
            </a:r>
            <a:r>
              <a:rPr lang="en-AU" dirty="0" err="1"/>
              <a:t>src</a:t>
            </a:r>
            <a:r>
              <a:rPr lang="en-AU" dirty="0"/>
              <a:t>/train/”) are used </a:t>
            </a:r>
          </a:p>
          <a:p>
            <a:r>
              <a:rPr lang="en-AU" dirty="0"/>
              <a:t>The training method achieved a COCO metric of 0.70 for model 3 (yolo5) and 0.42 for model 1 (</a:t>
            </a:r>
            <a:r>
              <a:rPr lang="en-AU" dirty="0" err="1"/>
              <a:t>Retinanet</a:t>
            </a:r>
            <a:r>
              <a:rPr lang="en-AU" dirty="0"/>
              <a:t>)</a:t>
            </a:r>
          </a:p>
          <a:p>
            <a:r>
              <a:rPr lang="en-AU" dirty="0"/>
              <a:t>This training method was a 3 step process:</a:t>
            </a:r>
          </a:p>
          <a:p>
            <a:pPr lvl="1"/>
            <a:r>
              <a:rPr lang="en-AU" dirty="0"/>
              <a:t>Step 0: Training the head with weight decay of 0.2 (to prevent overfitting)</a:t>
            </a:r>
          </a:p>
          <a:p>
            <a:pPr lvl="1"/>
            <a:r>
              <a:rPr lang="en-AU" dirty="0"/>
              <a:t>Step 1: Training the whole model with weight decay of 0.2 (to prevent overfitting)</a:t>
            </a:r>
          </a:p>
          <a:p>
            <a:pPr lvl="1"/>
            <a:r>
              <a:rPr lang="en-AU" dirty="0"/>
              <a:t>Step 2: Training the whole model without weight decay</a:t>
            </a:r>
          </a:p>
        </p:txBody>
      </p:sp>
    </p:spTree>
    <p:extLst>
      <p:ext uri="{BB962C8B-B14F-4D97-AF65-F5344CB8AC3E}">
        <p14:creationId xmlns:p14="http://schemas.microsoft.com/office/powerpoint/2010/main" val="230490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C9643-EC6D-4141-8B82-574FBFD42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Step 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9FFE5C-4F77-448A-8EE7-3FE1EB34D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596312" cy="3508178"/>
          </a:xfrm>
        </p:spPr>
      </p:pic>
    </p:spTree>
    <p:extLst>
      <p:ext uri="{BB962C8B-B14F-4D97-AF65-F5344CB8AC3E}">
        <p14:creationId xmlns:p14="http://schemas.microsoft.com/office/powerpoint/2010/main" val="7555716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1631</TotalTime>
  <Words>1152</Words>
  <Application>Microsoft Office PowerPoint</Application>
  <PresentationFormat>Widescreen</PresentationFormat>
  <Paragraphs>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</vt:lpstr>
      <vt:lpstr>FASTAI Live video logo obfuscation</vt:lpstr>
      <vt:lpstr>Project Objective &amp; Problem Statement</vt:lpstr>
      <vt:lpstr>General Idea</vt:lpstr>
      <vt:lpstr>Workflow Approach</vt:lpstr>
      <vt:lpstr>Our Process</vt:lpstr>
      <vt:lpstr>Configuring the training and validation datasets</vt:lpstr>
      <vt:lpstr>Dataset augmentation and transformations</vt:lpstr>
      <vt:lpstr>Training the Model</vt:lpstr>
      <vt:lpstr>Step 0</vt:lpstr>
      <vt:lpstr>Step 1</vt:lpstr>
      <vt:lpstr>Step 2</vt:lpstr>
      <vt:lpstr>Model 1 examples</vt:lpstr>
      <vt:lpstr>Examples continued</vt:lpstr>
      <vt:lpstr>Examples continued</vt:lpstr>
      <vt:lpstr>Model 3 examples</vt:lpstr>
      <vt:lpstr>Examples continued</vt:lpstr>
      <vt:lpstr>Examples continued</vt:lpstr>
      <vt:lpstr>Limitations and other thoughts</vt:lpstr>
      <vt:lpstr>Limitations and other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FASTAI Live video logo obfuscation</dc:title>
  <dc:creator>Deki Zafirov</dc:creator>
  <cp:lastModifiedBy>Deki Zafirov</cp:lastModifiedBy>
  <cp:revision>67</cp:revision>
  <dcterms:created xsi:type="dcterms:W3CDTF">2021-07-25T07:39:56Z</dcterms:created>
  <dcterms:modified xsi:type="dcterms:W3CDTF">2021-07-30T05:02:55Z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